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4180" r:id="rId4"/>
    <p:sldMasterId id="2147484752" r:id="rId5"/>
  </p:sldMasterIdLst>
  <p:notesMasterIdLst>
    <p:notesMasterId r:id="rId35"/>
  </p:notesMasterIdLst>
  <p:handoutMasterIdLst>
    <p:handoutMasterId r:id="rId36"/>
  </p:handoutMasterIdLst>
  <p:sldIdLst>
    <p:sldId id="487" r:id="rId6"/>
    <p:sldId id="762" r:id="rId7"/>
    <p:sldId id="768" r:id="rId8"/>
    <p:sldId id="745" r:id="rId9"/>
    <p:sldId id="777" r:id="rId10"/>
    <p:sldId id="778" r:id="rId11"/>
    <p:sldId id="769" r:id="rId12"/>
    <p:sldId id="779" r:id="rId13"/>
    <p:sldId id="780" r:id="rId14"/>
    <p:sldId id="781" r:id="rId15"/>
    <p:sldId id="782" r:id="rId16"/>
    <p:sldId id="783" r:id="rId17"/>
    <p:sldId id="786" r:id="rId18"/>
    <p:sldId id="770" r:id="rId19"/>
    <p:sldId id="785" r:id="rId20"/>
    <p:sldId id="790" r:id="rId21"/>
    <p:sldId id="791" r:id="rId22"/>
    <p:sldId id="799" r:id="rId23"/>
    <p:sldId id="794" r:id="rId24"/>
    <p:sldId id="795" r:id="rId25"/>
    <p:sldId id="796" r:id="rId26"/>
    <p:sldId id="797" r:id="rId27"/>
    <p:sldId id="798" r:id="rId28"/>
    <p:sldId id="787" r:id="rId29"/>
    <p:sldId id="788" r:id="rId30"/>
    <p:sldId id="789" r:id="rId31"/>
    <p:sldId id="793" r:id="rId32"/>
    <p:sldId id="784" r:id="rId33"/>
    <p:sldId id="792" r:id="rId34"/>
  </p:sldIdLst>
  <p:sldSz cx="9144000" cy="6858000" type="screen4x3"/>
  <p:notesSz cx="6669088" cy="9928225"/>
  <p:embeddedFontLst>
    <p:embeddedFont>
      <p:font typeface="나눔고딕" panose="020D0604000000000000" pitchFamily="50" charset="-127"/>
      <p:regular r:id="rId37"/>
      <p:bold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12">
          <p15:clr>
            <a:srgbClr val="A4A3A4"/>
          </p15:clr>
        </p15:guide>
        <p15:guide id="2" orient="horz" pos="618">
          <p15:clr>
            <a:srgbClr val="A4A3A4"/>
          </p15:clr>
        </p15:guide>
        <p15:guide id="3" orient="horz" pos="119">
          <p15:clr>
            <a:srgbClr val="A4A3A4"/>
          </p15:clr>
        </p15:guide>
        <p15:guide id="4" pos="5602">
          <p15:clr>
            <a:srgbClr val="A4A3A4"/>
          </p15:clr>
        </p15:guide>
        <p15:guide id="5" pos="2880">
          <p15:clr>
            <a:srgbClr val="A4A3A4"/>
          </p15:clr>
        </p15:guide>
        <p15:guide id="6" pos="340">
          <p15:clr>
            <a:srgbClr val="A4A3A4"/>
          </p15:clr>
        </p15:guide>
        <p15:guide id="7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40000"/>
    <a:srgbClr val="00642D"/>
    <a:srgbClr val="F4E2E2"/>
    <a:srgbClr val="FAF8A6"/>
    <a:srgbClr val="FF3B3B"/>
    <a:srgbClr val="F5BBBB"/>
    <a:srgbClr val="FF9933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6" autoAdjust="0"/>
    <p:restoredTop sz="89397" autoAdjust="0"/>
  </p:normalViewPr>
  <p:slideViewPr>
    <p:cSldViewPr>
      <p:cViewPr varScale="1">
        <p:scale>
          <a:sx n="85" d="100"/>
          <a:sy n="85" d="100"/>
        </p:scale>
        <p:origin x="96" y="3174"/>
      </p:cViewPr>
      <p:guideLst>
        <p:guide orient="horz" pos="3612"/>
        <p:guide orient="horz" pos="618"/>
        <p:guide orient="horz" pos="119"/>
        <p:guide pos="5602"/>
        <p:guide pos="2880"/>
        <p:guide pos="340"/>
        <p:guide pos="1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3994" y="86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3.fntdata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43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38" tIns="45520" rIns="91038" bIns="45520" numCol="1" anchor="t" anchorCtr="0" compatLnSpc="1">
            <a:prstTxWarp prst="textNoShape">
              <a:avLst/>
            </a:prstTxWarp>
          </a:bodyPr>
          <a:lstStyle>
            <a:lvl1pPr>
              <a:defRPr sz="11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6663" y="0"/>
            <a:ext cx="289083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38" tIns="45520" rIns="91038" bIns="45520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1338"/>
            <a:ext cx="28908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38" tIns="45520" rIns="91038" bIns="45520" numCol="1" anchor="b" anchorCtr="0" compatLnSpc="1">
            <a:prstTxWarp prst="textNoShape">
              <a:avLst/>
            </a:prstTxWarp>
          </a:bodyPr>
          <a:lstStyle>
            <a:lvl1pPr>
              <a:defRPr sz="11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6663" y="9431338"/>
            <a:ext cx="289083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38" tIns="45520" rIns="91038" bIns="45520" numCol="1" anchor="b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1348B15C-2670-41FB-9D71-D399A372F82E}" type="slidenum"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pPr>
                <a:defRPr/>
              </a:pPr>
              <a:t>‹#›</a:t>
            </a:fld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83978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38" tIns="45520" rIns="91038" bIns="45520" numCol="1" anchor="t" anchorCtr="0" compatLnSpc="1">
            <a:prstTxWarp prst="textNoShape">
              <a:avLst/>
            </a:prstTxWarp>
          </a:bodyPr>
          <a:lstStyle>
            <a:lvl1pPr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6663" y="0"/>
            <a:ext cx="289083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38" tIns="45520" rIns="91038" bIns="45520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105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2488" y="744538"/>
            <a:ext cx="4964112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6750" y="4714875"/>
            <a:ext cx="5335588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38" tIns="45520" rIns="91038" bIns="455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  <p:sp>
        <p:nvSpPr>
          <p:cNvPr id="1116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8"/>
            <a:ext cx="28908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38" tIns="45520" rIns="91038" bIns="45520" numCol="1" anchor="b" anchorCtr="0" compatLnSpc="1">
            <a:prstTxWarp prst="textNoShape">
              <a:avLst/>
            </a:prstTxWarp>
          </a:bodyPr>
          <a:lstStyle>
            <a:lvl1pPr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116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6663" y="9431338"/>
            <a:ext cx="289083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38" tIns="45520" rIns="91038" bIns="45520" numCol="1" anchor="b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fld id="{DEE53C47-703D-469E-97B4-11BA20746AD5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936489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16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 sz="1000" dirty="0"/>
          </a:p>
        </p:txBody>
      </p:sp>
      <p:sp>
        <p:nvSpPr>
          <p:cNvPr id="1116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755E413F-E7DA-4E95-A564-F01740D4C0AE}" type="slidenum"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 eaLnBrk="1" hangingPunct="1"/>
              <a:t>0</a:t>
            </a:fld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2292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jpe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fld id="{CDFA5DCD-77BC-4D0E-AB62-2E29CBD74ECB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8022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6088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6785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2587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FA5DCD-77BC-4D0E-AB62-2E29CBD74ECB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8022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CUBRID 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215207" y="6415718"/>
            <a:ext cx="1463040" cy="299453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368588" y="6495746"/>
            <a:ext cx="26452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© 2011 CUBRID Co., Ltd. All rights reserved.</a:t>
            </a:r>
            <a:endParaRPr lang="ko-KR" altLang="en-US" sz="900" b="1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5313846"/>
            <a:ext cx="9144000" cy="1544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그림 7" descr="cubrid-logo-big.jp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7406776" y="6202532"/>
            <a:ext cx="1584000" cy="4931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나눔고딕" pitchFamily="50" charset="-127"/>
                <a:ea typeface="나눔고딕" pitchFamily="50" charset="-127"/>
              </a:defRPr>
            </a:lvl1pPr>
            <a:lvl2pPr>
              <a:defRPr sz="1200">
                <a:latin typeface="나눔고딕" pitchFamily="50" charset="-127"/>
                <a:ea typeface="나눔고딕" pitchFamily="50" charset="-127"/>
              </a:defRPr>
            </a:lvl2pPr>
            <a:lvl3pPr>
              <a:defRPr sz="1100">
                <a:latin typeface="나눔고딕" pitchFamily="50" charset="-127"/>
                <a:ea typeface="나눔고딕" pitchFamily="50" charset="-127"/>
              </a:defRPr>
            </a:lvl3pPr>
            <a:lvl4pPr>
              <a:defRPr sz="1100">
                <a:latin typeface="나눔고딕" pitchFamily="50" charset="-127"/>
                <a:ea typeface="나눔고딕" pitchFamily="50" charset="-127"/>
              </a:defRPr>
            </a:lvl4pPr>
            <a:lvl5pPr>
              <a:defRPr sz="1100"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</p:spPr>
        <p:txBody>
          <a:bodyPr/>
          <a:lstStyle/>
          <a:p>
            <a:fld id="{5C4604D4-4702-4E3E-9945-7EF825D4584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8" name="그림 7" descr="cubrid-logo-big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84368" y="6351212"/>
            <a:ext cx="1106408" cy="344436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07504" y="6495746"/>
            <a:ext cx="26452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© 2018 </a:t>
            </a:r>
            <a:r>
              <a:rPr lang="en-US" altLang="ko-KR" sz="9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CUBRID Co., Ltd. All rights reserved.</a:t>
            </a:r>
            <a:endParaRPr lang="ko-KR" altLang="en-US" sz="900" b="1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슬라이드 번호 개체 틀 5"/>
          <p:cNvSpPr txBox="1">
            <a:spLocks/>
          </p:cNvSpPr>
          <p:nvPr userDrawn="1"/>
        </p:nvSpPr>
        <p:spPr>
          <a:xfrm>
            <a:off x="4139954" y="6453337"/>
            <a:ext cx="858471" cy="288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B0C5-6955-4F9B-BA60-58E2367A55EF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/ 220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395536" y="768978"/>
            <a:ext cx="8280920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808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16" r:id="rId1"/>
    <p:sldLayoutId id="2147484681" r:id="rId2"/>
    <p:sldLayoutId id="2147484682" r:id="rId3"/>
    <p:sldLayoutId id="2147484683" r:id="rId4"/>
  </p:sldLayoutIdLst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5C4604D4-4702-4E3E-9945-7EF825D4584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59" r:id="rId1"/>
    <p:sldLayoutId id="2147484753" r:id="rId2"/>
    <p:sldLayoutId id="2147484755" r:id="rId3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528" y="332657"/>
            <a:ext cx="84729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latin typeface="나눔고딕" pitchFamily="50" charset="-127"/>
                <a:ea typeface="나눔고딕" pitchFamily="50" charset="-127"/>
              </a:rPr>
              <a:t>시각화창 </a:t>
            </a:r>
            <a:r>
              <a:rPr lang="en-US" altLang="ko-KR" sz="4400" b="1">
                <a:latin typeface="나눔고딕" pitchFamily="50" charset="-127"/>
                <a:ea typeface="나눔고딕" pitchFamily="50" charset="-127"/>
              </a:rPr>
              <a:t>- 1</a:t>
            </a:r>
            <a:endParaRPr lang="ko-KR" altLang="en-US" sz="4400" b="1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내용 개체 틀 4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-"/>
            </a:pPr>
            <a:r>
              <a:rPr lang="ko-KR" altLang="en-US" dirty="0"/>
              <a:t>시각화창에서 빨간색 원으로 표시된 실행 아이콘을 선택하여 아이콘 </a:t>
            </a:r>
            <a:r>
              <a:rPr lang="ko-KR" altLang="en-US" dirty="0" err="1"/>
              <a:t>테투리가</a:t>
            </a:r>
            <a:r>
              <a:rPr lang="ko-KR" altLang="en-US" dirty="0"/>
              <a:t> 변경되고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미니맵이</a:t>
            </a:r>
            <a:r>
              <a:rPr lang="ko-KR" altLang="en-US" dirty="0"/>
              <a:t> 정상적으로 실행되는지 확인</a:t>
            </a:r>
            <a:r>
              <a:rPr lang="en-US" altLang="ko-KR" dirty="0"/>
              <a:t>.</a:t>
            </a:r>
          </a:p>
        </p:txBody>
      </p:sp>
      <p:sp>
        <p:nvSpPr>
          <p:cNvPr id="49154" name="제목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2-1. </a:t>
            </a:r>
            <a:r>
              <a:rPr lang="ko-KR" altLang="en-US" dirty="0" err="1"/>
              <a:t>미니맵</a:t>
            </a:r>
            <a:r>
              <a:rPr lang="ko-KR" altLang="en-US" dirty="0"/>
              <a:t> 펼치기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146A08-2E2A-26F9-95FC-0D4CA0029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80" y="1857895"/>
            <a:ext cx="8532440" cy="395978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43F045A1-0D17-3B70-5352-377A3E842E54}"/>
              </a:ext>
            </a:extLst>
          </p:cNvPr>
          <p:cNvSpPr/>
          <p:nvPr/>
        </p:nvSpPr>
        <p:spPr>
          <a:xfrm>
            <a:off x="732998" y="1859529"/>
            <a:ext cx="324189" cy="33404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1053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내용 개체 틀 4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-"/>
            </a:pPr>
            <a:r>
              <a:rPr lang="ko-KR" altLang="en-US" dirty="0"/>
              <a:t>시각화창에서 </a:t>
            </a:r>
            <a:r>
              <a:rPr lang="en-US" altLang="ko-KR" dirty="0"/>
              <a:t>Node</a:t>
            </a:r>
            <a:r>
              <a:rPr lang="ko-KR" altLang="en-US" dirty="0"/>
              <a:t>를 선택하여 마우스로 이동 후 </a:t>
            </a:r>
            <a:r>
              <a:rPr lang="ko-KR" altLang="en-US" dirty="0" err="1"/>
              <a:t>미니맵이</a:t>
            </a:r>
            <a:r>
              <a:rPr lang="ko-KR" altLang="en-US" dirty="0"/>
              <a:t> 업데이트 되는지 여부를 체크</a:t>
            </a:r>
            <a:r>
              <a:rPr lang="en-US" altLang="ko-KR" dirty="0"/>
              <a:t>.</a:t>
            </a:r>
          </a:p>
        </p:txBody>
      </p:sp>
      <p:sp>
        <p:nvSpPr>
          <p:cNvPr id="49154" name="제목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2-2. </a:t>
            </a:r>
            <a:r>
              <a:rPr lang="ko-KR" altLang="en-US" dirty="0"/>
              <a:t>시각화 창에서 </a:t>
            </a:r>
            <a:r>
              <a:rPr lang="en-US" altLang="ko-KR" dirty="0"/>
              <a:t>Node </a:t>
            </a:r>
            <a:r>
              <a:rPr lang="ko-KR" altLang="en-US" dirty="0"/>
              <a:t>이동 시 </a:t>
            </a:r>
            <a:r>
              <a:rPr lang="ko-KR" altLang="en-US" dirty="0" err="1"/>
              <a:t>미니맵</a:t>
            </a:r>
            <a:r>
              <a:rPr lang="ko-KR" altLang="en-US" dirty="0"/>
              <a:t> 변경 여부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D5DC85-5161-153B-74CE-F0F944F68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24" y="1700808"/>
            <a:ext cx="8122923" cy="458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976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내용 개체 틀 4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-"/>
            </a:pPr>
            <a:r>
              <a:rPr lang="en-US" altLang="ko-KR" dirty="0"/>
              <a:t>Ctrl + </a:t>
            </a:r>
            <a:r>
              <a:rPr lang="ko-KR" altLang="en-US" dirty="0"/>
              <a:t>마우스 휠 버튼 또는 빨간색 원으로 표시된 아이콘을 통해 최대 확대</a:t>
            </a:r>
            <a:r>
              <a:rPr lang="en-US" altLang="ko-KR" dirty="0"/>
              <a:t>/</a:t>
            </a:r>
            <a:r>
              <a:rPr lang="ko-KR" altLang="en-US" dirty="0"/>
              <a:t>축소 까지 확인</a:t>
            </a:r>
            <a:endParaRPr lang="en-US" altLang="ko-KR" dirty="0"/>
          </a:p>
        </p:txBody>
      </p:sp>
      <p:sp>
        <p:nvSpPr>
          <p:cNvPr id="49154" name="제목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2-3.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확대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축소 확인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FAB3A6-E473-9B61-634C-1ED1E934C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88840"/>
            <a:ext cx="3213223" cy="38634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960E6C-7151-2F17-BBAB-B2695B72B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1941794"/>
            <a:ext cx="4670483" cy="38634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E393FB-88FB-0B9A-2A60-0D449F97B50C}"/>
              </a:ext>
            </a:extLst>
          </p:cNvPr>
          <p:cNvSpPr txBox="1"/>
          <p:nvPr/>
        </p:nvSpPr>
        <p:spPr>
          <a:xfrm>
            <a:off x="1115616" y="6021288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최대 확대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23A9DE-4F29-2E5E-C7E6-491D9FA7D73B}"/>
              </a:ext>
            </a:extLst>
          </p:cNvPr>
          <p:cNvSpPr txBox="1"/>
          <p:nvPr/>
        </p:nvSpPr>
        <p:spPr>
          <a:xfrm>
            <a:off x="5724128" y="585231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최대 축소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A6A5609-4D4B-97E6-192D-8C750CD55686}"/>
              </a:ext>
            </a:extLst>
          </p:cNvPr>
          <p:cNvSpPr/>
          <p:nvPr/>
        </p:nvSpPr>
        <p:spPr>
          <a:xfrm>
            <a:off x="8282549" y="3933056"/>
            <a:ext cx="324189" cy="2880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161976C-7BA4-D886-4F82-2AA2058ECABC}"/>
              </a:ext>
            </a:extLst>
          </p:cNvPr>
          <p:cNvSpPr/>
          <p:nvPr/>
        </p:nvSpPr>
        <p:spPr>
          <a:xfrm>
            <a:off x="8282549" y="4869160"/>
            <a:ext cx="324189" cy="2880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180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내용 개체 틀 4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-"/>
            </a:pPr>
            <a:r>
              <a:rPr lang="ko-KR" altLang="en-US"/>
              <a:t>미니맵에 현재 포인트가 정상적으로 표시되는 지 확인 하고 미니맵에서 마우스 왼쪽을 클릭하여 이동할 위치를 선택하고 현재 화면이 정상적으로 이동되는지 확인 한다</a:t>
            </a:r>
            <a:r>
              <a:rPr lang="en-US" altLang="ko-KR"/>
              <a:t>.</a:t>
            </a:r>
            <a:endParaRPr lang="en-US" altLang="ko-KR" dirty="0">
              <a:solidFill>
                <a:schemeClr val="tx2"/>
              </a:solidFill>
            </a:endParaRPr>
          </a:p>
        </p:txBody>
      </p:sp>
      <p:sp>
        <p:nvSpPr>
          <p:cNvPr id="49154" name="제목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2-4</a:t>
            </a:r>
            <a:r>
              <a:rPr lang="en-US" altLang="ko-KR"/>
              <a:t>. </a:t>
            </a:r>
            <a:r>
              <a:rPr lang="ko-KR" altLang="en-US"/>
              <a:t>미니맵 현재 포인트 표시 및 이동</a:t>
            </a:r>
            <a:endParaRPr lang="ko-KR" altLang="en-US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E650B5A-BA0B-1EA9-CE77-5B319009C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76" y="1772816"/>
            <a:ext cx="8217678" cy="375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97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내용 개체 틀 4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-"/>
            </a:pPr>
            <a:r>
              <a:rPr lang="ko-KR" altLang="en-US" dirty="0"/>
              <a:t>빨간색 동그라미가 표시된 아이콘에 테두리가 해제되고 </a:t>
            </a:r>
            <a:r>
              <a:rPr lang="ko-KR" altLang="en-US" dirty="0" err="1"/>
              <a:t>미니맵이</a:t>
            </a:r>
            <a:r>
              <a:rPr lang="ko-KR" altLang="en-US" dirty="0"/>
              <a:t> 닫아 지는지 확인</a:t>
            </a:r>
            <a:endParaRPr lang="en-US" altLang="ko-KR" dirty="0">
              <a:solidFill>
                <a:schemeClr val="tx2"/>
              </a:solidFill>
            </a:endParaRPr>
          </a:p>
        </p:txBody>
      </p:sp>
      <p:sp>
        <p:nvSpPr>
          <p:cNvPr id="49154" name="제목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2-5. </a:t>
            </a:r>
            <a:r>
              <a:rPr lang="ko-KR" altLang="en-US" dirty="0" err="1"/>
              <a:t>미니맵</a:t>
            </a:r>
            <a:r>
              <a:rPr lang="ko-KR" altLang="en-US" dirty="0"/>
              <a:t> 닫기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6637E2-2A77-D30E-9AF2-EF62D636A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22" y="1849626"/>
            <a:ext cx="8229600" cy="4121731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A8A109B5-EE41-1776-9F78-508931CEA89E}"/>
              </a:ext>
            </a:extLst>
          </p:cNvPr>
          <p:cNvSpPr/>
          <p:nvPr/>
        </p:nvSpPr>
        <p:spPr>
          <a:xfrm>
            <a:off x="843147" y="2083426"/>
            <a:ext cx="298376" cy="3321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2019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내용 개체 틀 4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-"/>
            </a:pPr>
            <a:r>
              <a:rPr lang="ko-KR" altLang="en-US"/>
              <a:t>왼쪽 그림과 같이 더블 클릭을 통해 한 개에 정점을 선택한 후 </a:t>
            </a:r>
            <a:r>
              <a:rPr lang="en-US" altLang="ko-KR"/>
              <a:t>ContextMenu</a:t>
            </a:r>
            <a:r>
              <a:rPr lang="ko-KR" altLang="en-US"/>
              <a:t>에서 </a:t>
            </a:r>
            <a:r>
              <a:rPr lang="en-US" altLang="ko-KR"/>
              <a:t>Highlight</a:t>
            </a:r>
            <a:r>
              <a:rPr lang="ko-KR" altLang="en-US"/>
              <a:t>기능을 수행 한다</a:t>
            </a:r>
            <a:r>
              <a:rPr lang="en-US" altLang="ko-KR"/>
              <a:t>.</a:t>
            </a:r>
          </a:p>
          <a:p>
            <a:pPr>
              <a:buFontTx/>
              <a:buChar char="-"/>
            </a:pPr>
            <a:r>
              <a:rPr lang="ko-KR" altLang="en-US">
                <a:solidFill>
                  <a:schemeClr val="tx2"/>
                </a:solidFill>
              </a:rPr>
              <a:t>기능 확인 </a:t>
            </a:r>
            <a:r>
              <a:rPr lang="en-US" altLang="ko-KR">
                <a:solidFill>
                  <a:schemeClr val="tx2"/>
                </a:solidFill>
              </a:rPr>
              <a:t>: </a:t>
            </a:r>
            <a:r>
              <a:rPr lang="ko-KR" altLang="en-US">
                <a:solidFill>
                  <a:schemeClr val="tx2"/>
                </a:solidFill>
              </a:rPr>
              <a:t> 기능 수행시 선택된 정점을 통해 나아가는 정점과 간선을 빨간색으로 하이라이트 하여 표시된다</a:t>
            </a:r>
            <a:r>
              <a:rPr lang="en-US" altLang="ko-KR">
                <a:solidFill>
                  <a:schemeClr val="tx2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ko-KR" altLang="en-US">
                <a:solidFill>
                  <a:schemeClr val="tx2"/>
                </a:solidFill>
              </a:rPr>
              <a:t>해제 확인 </a:t>
            </a:r>
            <a:r>
              <a:rPr lang="en-US" altLang="ko-KR">
                <a:solidFill>
                  <a:schemeClr val="tx2"/>
                </a:solidFill>
              </a:rPr>
              <a:t>: </a:t>
            </a:r>
            <a:r>
              <a:rPr lang="ko-KR" altLang="en-US">
                <a:solidFill>
                  <a:schemeClr val="tx2"/>
                </a:solidFill>
              </a:rPr>
              <a:t>다른 정점을 더블 클릭 할 경우 </a:t>
            </a:r>
            <a:r>
              <a:rPr lang="en-US" altLang="ko-KR">
                <a:solidFill>
                  <a:schemeClr val="tx2"/>
                </a:solidFill>
              </a:rPr>
              <a:t>Highlight</a:t>
            </a:r>
            <a:r>
              <a:rPr lang="ko-KR" altLang="en-US">
                <a:solidFill>
                  <a:schemeClr val="tx2"/>
                </a:solidFill>
              </a:rPr>
              <a:t>기능이 해제되는지 확인</a:t>
            </a:r>
            <a:endParaRPr lang="en-US" altLang="ko-KR" dirty="0">
              <a:solidFill>
                <a:schemeClr val="tx2"/>
              </a:solidFill>
            </a:endParaRPr>
          </a:p>
        </p:txBody>
      </p:sp>
      <p:sp>
        <p:nvSpPr>
          <p:cNvPr id="49154" name="제목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3</a:t>
            </a:r>
            <a:r>
              <a:rPr lang="en-US" altLang="ko-KR"/>
              <a:t>-1. </a:t>
            </a:r>
            <a:r>
              <a:rPr lang="ko-KR" altLang="en-US"/>
              <a:t>하이라이트 </a:t>
            </a:r>
            <a:r>
              <a:rPr lang="en-US" altLang="ko-KR"/>
              <a:t>(Highlight)</a:t>
            </a: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A0BB31-3DED-FA8F-8DD5-C666B8BD9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459" y="4149080"/>
            <a:ext cx="7279082" cy="201622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C4243A8-4399-2676-7F4C-4947EE159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552303"/>
            <a:ext cx="1438275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32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내용 개체 틀 4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-"/>
            </a:pPr>
            <a:r>
              <a:rPr lang="ko-KR" altLang="en-US"/>
              <a:t>더블 클릭으로 정점 선택 </a:t>
            </a:r>
            <a:r>
              <a:rPr lang="en-US" altLang="ko-KR"/>
              <a:t>-&gt; Delete </a:t>
            </a:r>
            <a:r>
              <a:rPr lang="ko-KR" altLang="en-US"/>
              <a:t>수행 </a:t>
            </a:r>
            <a:r>
              <a:rPr lang="en-US" altLang="ko-KR"/>
              <a:t>-&gt; </a:t>
            </a:r>
            <a:r>
              <a:rPr lang="ko-KR" altLang="en-US"/>
              <a:t>삭제 확인</a:t>
            </a:r>
            <a:endParaRPr lang="en-US" altLang="ko-KR"/>
          </a:p>
          <a:p>
            <a:pPr>
              <a:buFontTx/>
              <a:buChar char="-"/>
            </a:pPr>
            <a:r>
              <a:rPr lang="en-US" altLang="ko-KR"/>
              <a:t>Undo </a:t>
            </a:r>
            <a:r>
              <a:rPr lang="ko-KR" altLang="en-US"/>
              <a:t>실행 </a:t>
            </a:r>
            <a:r>
              <a:rPr lang="en-US" altLang="ko-KR"/>
              <a:t>-&gt; </a:t>
            </a:r>
            <a:r>
              <a:rPr lang="ko-KR" altLang="en-US"/>
              <a:t>되돌리기 확인</a:t>
            </a:r>
            <a:endParaRPr lang="en-US" altLang="ko-KR"/>
          </a:p>
          <a:p>
            <a:pPr>
              <a:buFontTx/>
              <a:buChar char="-"/>
            </a:pPr>
            <a:r>
              <a:rPr lang="en-US" altLang="ko-KR"/>
              <a:t>Redo </a:t>
            </a:r>
            <a:r>
              <a:rPr lang="ko-KR" altLang="en-US"/>
              <a:t>실행 </a:t>
            </a:r>
            <a:r>
              <a:rPr lang="en-US" altLang="ko-KR"/>
              <a:t>-&gt; </a:t>
            </a:r>
            <a:r>
              <a:rPr lang="ko-KR" altLang="en-US"/>
              <a:t>다시 삭제 여부 확인</a:t>
            </a:r>
            <a:endParaRPr lang="en-US" altLang="ko-KR"/>
          </a:p>
          <a:p>
            <a:pPr>
              <a:buFontTx/>
              <a:buChar char="-"/>
            </a:pPr>
            <a:r>
              <a:rPr lang="ko-KR" altLang="en-US">
                <a:solidFill>
                  <a:schemeClr val="tx2"/>
                </a:solidFill>
              </a:rPr>
              <a:t>기능 확인 </a:t>
            </a:r>
            <a:r>
              <a:rPr lang="en-US" altLang="ko-KR">
                <a:solidFill>
                  <a:schemeClr val="tx2"/>
                </a:solidFill>
              </a:rPr>
              <a:t>: </a:t>
            </a:r>
            <a:r>
              <a:rPr lang="ko-KR" altLang="en-US">
                <a:solidFill>
                  <a:schemeClr val="tx2"/>
                </a:solidFill>
              </a:rPr>
              <a:t>위와 같이 기능 순서가 정상적으로 동작 되는지 확인</a:t>
            </a:r>
            <a:endParaRPr lang="en-US" altLang="ko-KR">
              <a:solidFill>
                <a:schemeClr val="tx2"/>
              </a:solidFill>
            </a:endParaRPr>
          </a:p>
        </p:txBody>
      </p:sp>
      <p:sp>
        <p:nvSpPr>
          <p:cNvPr id="49154" name="제목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3-2. </a:t>
            </a:r>
            <a:r>
              <a:rPr lang="ko-KR" altLang="en-US"/>
              <a:t>시각화 결과 수정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B50946-046F-09C1-93DF-8B50B722F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778" y="2969141"/>
            <a:ext cx="1550925" cy="21206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2E43546-1962-ACF3-0023-536DEA366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2969141"/>
            <a:ext cx="1565930" cy="22154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DDE954B-3EA5-AE3D-47A8-78FB213AF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144" y="2924944"/>
            <a:ext cx="1647825" cy="21431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5D938D-4CC7-DE24-E36A-7F295F263690}"/>
              </a:ext>
            </a:extLst>
          </p:cNvPr>
          <p:cNvSpPr txBox="1"/>
          <p:nvPr/>
        </p:nvSpPr>
        <p:spPr>
          <a:xfrm>
            <a:off x="1055856" y="5377825"/>
            <a:ext cx="155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하이라이트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B253BA-EE53-1F6A-AF97-0CD844E1C75C}"/>
              </a:ext>
            </a:extLst>
          </p:cNvPr>
          <p:cNvSpPr txBox="1"/>
          <p:nvPr/>
        </p:nvSpPr>
        <p:spPr>
          <a:xfrm>
            <a:off x="3590600" y="5377825"/>
            <a:ext cx="155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되돌리기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9A9941-E60C-E55D-5DE4-18D1308F7175}"/>
              </a:ext>
            </a:extLst>
          </p:cNvPr>
          <p:cNvSpPr txBox="1"/>
          <p:nvPr/>
        </p:nvSpPr>
        <p:spPr>
          <a:xfrm>
            <a:off x="6125344" y="5356101"/>
            <a:ext cx="155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다시실행</a:t>
            </a:r>
          </a:p>
        </p:txBody>
      </p:sp>
    </p:spTree>
    <p:extLst>
      <p:ext uri="{BB962C8B-B14F-4D97-AF65-F5344CB8AC3E}">
        <p14:creationId xmlns:p14="http://schemas.microsoft.com/office/powerpoint/2010/main" val="2231103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내용 개체 틀 4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-"/>
            </a:pPr>
            <a:r>
              <a:rPr lang="ko-KR" altLang="en-US"/>
              <a:t>왼쪽부터 그림과 같은 순서대로 기능을 수행 하여 정상 동작하는지 확인 한다</a:t>
            </a:r>
            <a:r>
              <a:rPr lang="en-US" altLang="ko-KR"/>
              <a:t>.</a:t>
            </a:r>
          </a:p>
          <a:p>
            <a:pPr>
              <a:buFontTx/>
              <a:buChar char="-"/>
            </a:pPr>
            <a:r>
              <a:rPr lang="ko-KR" altLang="en-US">
                <a:solidFill>
                  <a:schemeClr val="tx2"/>
                </a:solidFill>
              </a:rPr>
              <a:t>기능 확인 </a:t>
            </a:r>
            <a:r>
              <a:rPr lang="en-US" altLang="ko-KR">
                <a:solidFill>
                  <a:schemeClr val="tx2"/>
                </a:solidFill>
              </a:rPr>
              <a:t>:</a:t>
            </a:r>
          </a:p>
          <a:p>
            <a:pPr>
              <a:buFontTx/>
              <a:buChar char="-"/>
            </a:pPr>
            <a:r>
              <a:rPr lang="en-US" altLang="ko-KR">
                <a:solidFill>
                  <a:schemeClr val="tx2"/>
                </a:solidFill>
              </a:rPr>
              <a:t>1. ContextMenu</a:t>
            </a:r>
            <a:r>
              <a:rPr lang="ko-KR" altLang="en-US">
                <a:solidFill>
                  <a:schemeClr val="tx2"/>
                </a:solidFill>
              </a:rPr>
              <a:t>를 열어 </a:t>
            </a:r>
            <a:r>
              <a:rPr lang="en-US" altLang="ko-KR">
                <a:solidFill>
                  <a:schemeClr val="tx2"/>
                </a:solidFill>
              </a:rPr>
              <a:t>Design </a:t>
            </a:r>
            <a:r>
              <a:rPr lang="ko-KR" altLang="en-US">
                <a:solidFill>
                  <a:schemeClr val="tx2"/>
                </a:solidFill>
              </a:rPr>
              <a:t>선택 시 디자인 편집기가 열리는 지 확인</a:t>
            </a:r>
            <a:endParaRPr lang="en-US" altLang="ko-KR">
              <a:solidFill>
                <a:schemeClr val="tx2"/>
              </a:solidFill>
            </a:endParaRPr>
          </a:p>
          <a:p>
            <a:pPr>
              <a:buFontTx/>
              <a:buChar char="-"/>
            </a:pPr>
            <a:r>
              <a:rPr lang="en-US" altLang="ko-KR">
                <a:solidFill>
                  <a:schemeClr val="tx2"/>
                </a:solidFill>
              </a:rPr>
              <a:t>2. </a:t>
            </a:r>
            <a:r>
              <a:rPr lang="ko-KR" altLang="en-US">
                <a:solidFill>
                  <a:schemeClr val="tx2"/>
                </a:solidFill>
              </a:rPr>
              <a:t>정점 관련 탭에 수정 기능들을 하나씩 수행하여 정상 동작 여부 확인</a:t>
            </a:r>
            <a:endParaRPr lang="en-US" altLang="ko-KR">
              <a:solidFill>
                <a:schemeClr val="tx2"/>
              </a:solidFill>
            </a:endParaRPr>
          </a:p>
          <a:p>
            <a:pPr>
              <a:buFontTx/>
              <a:buChar char="-"/>
            </a:pPr>
            <a:r>
              <a:rPr lang="en-US" altLang="ko-KR">
                <a:solidFill>
                  <a:schemeClr val="tx2"/>
                </a:solidFill>
              </a:rPr>
              <a:t>3. </a:t>
            </a:r>
            <a:r>
              <a:rPr lang="ko-KR" altLang="en-US">
                <a:solidFill>
                  <a:schemeClr val="tx2"/>
                </a:solidFill>
              </a:rPr>
              <a:t>간선 관련 탭에 수정 기능들을 하나씩 수행하여 정상 동작 여부 확인</a:t>
            </a:r>
            <a:endParaRPr lang="en-US" altLang="ko-KR">
              <a:solidFill>
                <a:schemeClr val="tx2"/>
              </a:solidFill>
            </a:endParaRPr>
          </a:p>
          <a:p>
            <a:pPr>
              <a:buFontTx/>
              <a:buChar char="-"/>
            </a:pPr>
            <a:endParaRPr lang="en-US" altLang="ko-KR">
              <a:solidFill>
                <a:schemeClr val="tx2"/>
              </a:solidFill>
            </a:endParaRPr>
          </a:p>
        </p:txBody>
      </p:sp>
      <p:sp>
        <p:nvSpPr>
          <p:cNvPr id="49154" name="제목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3-3. </a:t>
            </a:r>
            <a:r>
              <a:rPr lang="ko-KR" altLang="en-US"/>
              <a:t>디자인 편집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7AD1BE-8285-F065-0EC2-AED35F2B1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755" y="2958852"/>
            <a:ext cx="2981325" cy="26574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3DF2CB-A455-381F-6277-3C61DDDA8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165" y="2996952"/>
            <a:ext cx="2962275" cy="26193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3B54FE-0B2C-E717-CEEF-3670E1DCC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3651101"/>
            <a:ext cx="79057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12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내용 개체 틀 4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-"/>
            </a:pPr>
            <a:r>
              <a:rPr lang="ko-KR" altLang="en-US"/>
              <a:t>아래와 같이 정보를 이용하여 서버로 접속 후 쿼리를 입력 하여 시각화 창을 활성화 한다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ko-KR" altLang="en-US"/>
              <a:t>서버 </a:t>
            </a:r>
            <a:r>
              <a:rPr lang="en-US" altLang="ko-KR"/>
              <a:t>: 192.168.2.48, database : cubdemodb, user: neo4j passwd : neo4j4j4j</a:t>
            </a:r>
          </a:p>
          <a:p>
            <a:pPr marL="0" indent="0">
              <a:buNone/>
            </a:pPr>
            <a:r>
              <a:rPr lang="ko-KR" altLang="en-US"/>
              <a:t>쿼리 </a:t>
            </a:r>
            <a:r>
              <a:rPr lang="en-US" altLang="ko-KR"/>
              <a:t>: </a:t>
            </a:r>
            <a:r>
              <a:rPr lang="pt-BR" altLang="ko-KR"/>
              <a:t>Match (n)-[r]-&gt;(m) return n,r,m; </a:t>
            </a:r>
          </a:p>
          <a:p>
            <a:pPr marL="0" indent="0">
              <a:buNone/>
            </a:pPr>
            <a:r>
              <a:rPr lang="en-US" altLang="ko-KR"/>
              <a:t>Database </a:t>
            </a:r>
            <a:r>
              <a:rPr lang="ko-KR" altLang="en-US"/>
              <a:t>정보는 큐브리드 조직도 </a:t>
            </a:r>
            <a:r>
              <a:rPr lang="en-US" altLang="ko-KR"/>
              <a:t>2</a:t>
            </a:r>
            <a:r>
              <a:rPr lang="ko-KR" altLang="en-US"/>
              <a:t>개를 포함하여 몇가지 그룹과 </a:t>
            </a:r>
            <a:endParaRPr lang="en-US" altLang="ko-KR"/>
          </a:p>
          <a:p>
            <a:pPr marL="0" indent="0">
              <a:buNone/>
            </a:pPr>
            <a:r>
              <a:rPr lang="ko-KR" altLang="en-US"/>
              <a:t>서로 연결되어 있는 지하철 노선도그룹이 포함되어 있다</a:t>
            </a:r>
            <a:endParaRPr lang="pt-BR" altLang="ko-KR"/>
          </a:p>
          <a:p>
            <a:pPr marL="0" indent="0">
              <a:buNone/>
            </a:pPr>
            <a:endParaRPr lang="pt-BR" altLang="ko-KR"/>
          </a:p>
          <a:p>
            <a:pPr marL="0" indent="0">
              <a:buNone/>
            </a:pPr>
            <a:r>
              <a:rPr lang="en-US" altLang="ko-KR"/>
              <a:t>- </a:t>
            </a:r>
            <a:r>
              <a:rPr lang="ko-KR" altLang="en-US"/>
              <a:t>아래 그림과 왼쪽 부터 순서대로 기능을 수행 하여 정상 동작 여부를 확인 한다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ko-KR" altLang="en-US"/>
              <a:t>기능 순서는 나열된 리스트와 그림 왼쪽 부터 일치 된다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endParaRPr lang="en-US" altLang="ko-KR"/>
          </a:p>
          <a:p>
            <a:pPr>
              <a:buAutoNum type="arabicPeriod"/>
            </a:pPr>
            <a:r>
              <a:rPr lang="en-US" altLang="ko-KR"/>
              <a:t>Horizontal Tree</a:t>
            </a:r>
          </a:p>
          <a:p>
            <a:pPr>
              <a:buAutoNum type="arabicPeriod"/>
            </a:pPr>
            <a:r>
              <a:rPr lang="en-US" altLang="ko-KR"/>
              <a:t>Vertical Tree</a:t>
            </a:r>
          </a:p>
          <a:p>
            <a:pPr>
              <a:buAutoNum type="arabicPeriod"/>
            </a:pPr>
            <a:r>
              <a:rPr lang="en-US" altLang="ko-KR"/>
              <a:t>Grid</a:t>
            </a:r>
          </a:p>
          <a:p>
            <a:pPr>
              <a:buAutoNum type="arabicPeriod"/>
            </a:pPr>
            <a:r>
              <a:rPr lang="en-US" altLang="ko-KR"/>
              <a:t>Circle</a:t>
            </a:r>
          </a:p>
          <a:p>
            <a:pPr>
              <a:buAutoNum type="arabicPeriod"/>
            </a:pPr>
            <a:r>
              <a:rPr lang="en-US" altLang="ko-KR"/>
              <a:t>Spring</a:t>
            </a:r>
          </a:p>
        </p:txBody>
      </p:sp>
      <p:sp>
        <p:nvSpPr>
          <p:cNvPr id="49154" name="제목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4. Layout </a:t>
            </a:r>
            <a:r>
              <a:rPr lang="ko-KR" altLang="en-US"/>
              <a:t>정렬기능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DE0556-844A-0598-3D6F-E57AB2617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75" y="5003670"/>
            <a:ext cx="2545070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94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내용 개체 틀 4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-"/>
            </a:pPr>
            <a:r>
              <a:rPr lang="en-US" altLang="ko-KR"/>
              <a:t>Horizontal Tree </a:t>
            </a:r>
            <a:r>
              <a:rPr lang="ko-KR" altLang="en-US"/>
              <a:t>기능은 최상위 정점을 목표지점으로 나가는 간선을 통해 가로 트리 방향으로 정렬 된다</a:t>
            </a:r>
            <a:r>
              <a:rPr lang="en-US" altLang="ko-KR"/>
              <a:t>.</a:t>
            </a:r>
            <a:r>
              <a:rPr lang="ko-KR" altLang="en-US"/>
              <a:t> 수행시 아래와 같이 표시된다</a:t>
            </a:r>
            <a:r>
              <a:rPr lang="en-US" altLang="ko-KR"/>
              <a:t>.</a:t>
            </a:r>
          </a:p>
        </p:txBody>
      </p:sp>
      <p:sp>
        <p:nvSpPr>
          <p:cNvPr id="49154" name="제목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4-1. Horizontal Tree</a:t>
            </a: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06B3F8-4592-C86D-80FA-B88F104B0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849922"/>
            <a:ext cx="7812360" cy="395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138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제목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전체 </a:t>
            </a:r>
            <a:r>
              <a:rPr lang="en-US" altLang="ko-KR" dirty="0"/>
              <a:t>UI</a:t>
            </a:r>
            <a:br>
              <a:rPr lang="en-US" altLang="ko-KR" dirty="0"/>
            </a:br>
            <a:endParaRPr lang="ko-KR" altLang="en-US" sz="1400" dirty="0"/>
          </a:p>
        </p:txBody>
      </p:sp>
      <p:sp>
        <p:nvSpPr>
          <p:cNvPr id="49156" name="내용 개체 틀 4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 err="1"/>
              <a:t>ViT</a:t>
            </a:r>
            <a:r>
              <a:rPr lang="ko-KR" altLang="en-US" dirty="0"/>
              <a:t>에 전체적인 </a:t>
            </a:r>
            <a:r>
              <a:rPr lang="en-US" altLang="ko-KR" dirty="0"/>
              <a:t>UI</a:t>
            </a:r>
            <a:r>
              <a:rPr lang="ko-KR" altLang="en-US" dirty="0"/>
              <a:t>는 아래와 같습니다</a:t>
            </a:r>
            <a:r>
              <a:rPr lang="en-US" altLang="ko-KR" dirty="0"/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A99C57B-E838-76BB-41BB-3FF6F00CD3EB}"/>
              </a:ext>
            </a:extLst>
          </p:cNvPr>
          <p:cNvGrpSpPr/>
          <p:nvPr/>
        </p:nvGrpSpPr>
        <p:grpSpPr>
          <a:xfrm>
            <a:off x="521804" y="1720132"/>
            <a:ext cx="8100392" cy="4589188"/>
            <a:chOff x="521804" y="1720132"/>
            <a:chExt cx="8100392" cy="458918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A741B9A-67B2-7AAF-084A-008F92912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1804" y="1720132"/>
              <a:ext cx="8100392" cy="4589188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7DE3FE7-649F-427E-46D1-81A348AFA3D7}"/>
                </a:ext>
              </a:extLst>
            </p:cNvPr>
            <p:cNvSpPr/>
            <p:nvPr/>
          </p:nvSpPr>
          <p:spPr>
            <a:xfrm>
              <a:off x="529208" y="1844824"/>
              <a:ext cx="2458616" cy="396044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연결탐색기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31674D6-C2D7-4AE8-72AF-5366C1691BF6}"/>
                </a:ext>
              </a:extLst>
            </p:cNvPr>
            <p:cNvSpPr/>
            <p:nvPr/>
          </p:nvSpPr>
          <p:spPr>
            <a:xfrm>
              <a:off x="2987824" y="1880828"/>
              <a:ext cx="5616624" cy="14041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질의창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8C15FA0-1E68-FF7F-84A4-5E39F6A5AA6C}"/>
                </a:ext>
              </a:extLst>
            </p:cNvPr>
            <p:cNvSpPr/>
            <p:nvPr/>
          </p:nvSpPr>
          <p:spPr>
            <a:xfrm>
              <a:off x="2987824" y="3284984"/>
              <a:ext cx="5616624" cy="302433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 뷰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1625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내용 개체 틀 4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-"/>
            </a:pPr>
            <a:r>
              <a:rPr lang="en-US" altLang="ko-KR"/>
              <a:t>Vertical Tree </a:t>
            </a:r>
            <a:r>
              <a:rPr lang="ko-KR" altLang="en-US"/>
              <a:t>기능은 최상위 정점을 목표지점으로 나가는 간선을 통해 세로 트리 방향으로 정렬 된다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pPr marL="0" indent="0">
              <a:buNone/>
            </a:pPr>
            <a:r>
              <a:rPr lang="ko-KR" altLang="en-US"/>
              <a:t>수행시 아래와 같이 표시된다</a:t>
            </a:r>
            <a:r>
              <a:rPr lang="en-US" altLang="ko-KR"/>
              <a:t>.</a:t>
            </a:r>
          </a:p>
        </p:txBody>
      </p:sp>
      <p:sp>
        <p:nvSpPr>
          <p:cNvPr id="49154" name="제목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4-2. Vertical Tree</a:t>
            </a: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2A0095-54F4-53D8-EB0E-EF24DB1BB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22" y="1988840"/>
            <a:ext cx="7989204" cy="403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80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내용 개체 틀 4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-"/>
            </a:pPr>
            <a:r>
              <a:rPr lang="en-US" altLang="ko-KR"/>
              <a:t>Grid </a:t>
            </a:r>
            <a:r>
              <a:rPr lang="ko-KR" altLang="en-US"/>
              <a:t>정렬 기능은 정렬에 순서 없이 모든 정점을 격자 형태로 캔버스에 가득 채워 표시한다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ko-KR" altLang="en-US"/>
              <a:t>수행시 아래와 같이 표시 된다</a:t>
            </a:r>
            <a:r>
              <a:rPr lang="en-US" altLang="ko-KR"/>
              <a:t>.</a:t>
            </a:r>
          </a:p>
        </p:txBody>
      </p:sp>
      <p:sp>
        <p:nvSpPr>
          <p:cNvPr id="49154" name="제목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4-3. Grid</a:t>
            </a: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A56113-9C82-7FD4-1D47-6869604B6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44824"/>
            <a:ext cx="8229600" cy="413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664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내용 개체 틀 4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-"/>
            </a:pPr>
            <a:r>
              <a:rPr lang="en-US" altLang="ko-KR"/>
              <a:t>Circle</a:t>
            </a:r>
            <a:r>
              <a:rPr lang="ko-KR" altLang="en-US"/>
              <a:t> </a:t>
            </a:r>
            <a:r>
              <a:rPr lang="en-US" altLang="ko-KR"/>
              <a:t>Layout</a:t>
            </a:r>
            <a:r>
              <a:rPr lang="ko-KR" altLang="en-US"/>
              <a:t>은 그룹별로 묶어 원형으로 표시하는 기능이다</a:t>
            </a:r>
            <a:r>
              <a:rPr lang="en-US" altLang="ko-KR"/>
              <a:t>. </a:t>
            </a:r>
          </a:p>
          <a:p>
            <a:pPr>
              <a:buFontTx/>
              <a:buChar char="-"/>
            </a:pPr>
            <a:r>
              <a:rPr lang="ko-KR" altLang="en-US"/>
              <a:t>최상위 정점을 가진 그룹은 최상이 정점이 가운데에 표시되고</a:t>
            </a:r>
            <a:endParaRPr lang="en-US" altLang="ko-KR"/>
          </a:p>
          <a:p>
            <a:pPr>
              <a:buFontTx/>
              <a:buChar char="-"/>
            </a:pPr>
            <a:r>
              <a:rPr lang="ko-KR" altLang="en-US"/>
              <a:t>최상위 정점을 가지지 못한 루프 그룹에 경우에는 가운데 정점 없이 원형으로 표시된다</a:t>
            </a:r>
            <a:r>
              <a:rPr lang="en-US" altLang="ko-KR"/>
              <a:t>.</a:t>
            </a:r>
          </a:p>
        </p:txBody>
      </p:sp>
      <p:sp>
        <p:nvSpPr>
          <p:cNvPr id="49154" name="제목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4-4. Circle</a:t>
            </a: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C5A542-2CD3-03AB-CB75-D753416A0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29" y="1892325"/>
            <a:ext cx="8409961" cy="426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31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내용 개체 틀 4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-"/>
            </a:pPr>
            <a:r>
              <a:rPr lang="en-US" altLang="ko-KR"/>
              <a:t>Spring Layout</a:t>
            </a:r>
            <a:r>
              <a:rPr lang="ko-KR" altLang="en-US"/>
              <a:t>은 현재 무작위로 정점을 표시 한 후 서로 붙지 않도록 밀어내도록 수행되는 움직이는 그래프이다</a:t>
            </a:r>
            <a:r>
              <a:rPr lang="en-US" altLang="ko-KR"/>
              <a:t>.</a:t>
            </a:r>
          </a:p>
          <a:p>
            <a:pPr>
              <a:buFontTx/>
              <a:buChar char="-"/>
            </a:pPr>
            <a:r>
              <a:rPr lang="ko-KR" altLang="en-US">
                <a:solidFill>
                  <a:srgbClr val="FF0000"/>
                </a:solidFill>
              </a:rPr>
              <a:t>미니맵이 실행 되어 있거나 화면을 선택하면 움직이는 동작을 수행하지 않는다</a:t>
            </a:r>
            <a:r>
              <a:rPr lang="en-US" altLang="ko-KR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49154" name="제목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4-5. Spring</a:t>
            </a: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8B818C-EB2D-6762-E93F-ADE23B7FB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08" y="2073042"/>
            <a:ext cx="8028384" cy="405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968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내용 개체 틀 4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-"/>
            </a:pPr>
            <a:r>
              <a:rPr lang="ko-KR" altLang="en-US"/>
              <a:t>아래와 같이 정보를 이용하여 서버로 접속 후 쿼리를 입력 하여 시각화 창을 활성화 한다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ko-KR" altLang="en-US"/>
              <a:t>서버 </a:t>
            </a:r>
            <a:r>
              <a:rPr lang="en-US" altLang="ko-KR"/>
              <a:t>: 192.168.2.48, database : demosubway, user: neo4j passwd : neo4j4j4j</a:t>
            </a:r>
          </a:p>
          <a:p>
            <a:pPr marL="0" indent="0">
              <a:buNone/>
            </a:pPr>
            <a:r>
              <a:rPr lang="ko-KR" altLang="en-US"/>
              <a:t>쿼리 </a:t>
            </a:r>
            <a:r>
              <a:rPr lang="en-US" altLang="ko-KR"/>
              <a:t>: </a:t>
            </a:r>
            <a:r>
              <a:rPr lang="pt-BR" altLang="ko-KR"/>
              <a:t>Match (n:station)-[r]-&gt;(m) return n,r,m;</a:t>
            </a:r>
          </a:p>
          <a:p>
            <a:pPr marL="0" indent="0">
              <a:buNone/>
            </a:pPr>
            <a:r>
              <a:rPr lang="en-US" altLang="ko-KR"/>
              <a:t>- </a:t>
            </a:r>
            <a:r>
              <a:rPr lang="ko-KR" altLang="en-US"/>
              <a:t>최단 경로 </a:t>
            </a:r>
            <a:r>
              <a:rPr lang="en-US" altLang="ko-KR"/>
              <a:t>(Shortest Path) </a:t>
            </a:r>
            <a:r>
              <a:rPr lang="ko-KR" altLang="en-US"/>
              <a:t>버튼 </a:t>
            </a:r>
            <a:r>
              <a:rPr lang="en-US" altLang="ko-KR"/>
              <a:t>(    )</a:t>
            </a:r>
            <a:r>
              <a:rPr lang="ko-KR" altLang="en-US"/>
              <a:t>을 실행 하여 최단 경로 가이드 박스를 활성하여 </a:t>
            </a:r>
            <a:endParaRPr lang="en-US" altLang="ko-KR"/>
          </a:p>
          <a:p>
            <a:pPr marL="0" indent="0">
              <a:buNone/>
            </a:pPr>
            <a:r>
              <a:rPr lang="ko-KR" altLang="en-US"/>
              <a:t>창 아래 펼치기 버튼</a:t>
            </a:r>
            <a:r>
              <a:rPr lang="en-US" altLang="ko-KR"/>
              <a:t>(</a:t>
            </a:r>
            <a:r>
              <a:rPr lang="ko-KR" altLang="en-US"/>
              <a:t>빨간 표시</a:t>
            </a:r>
            <a:r>
              <a:rPr lang="en-US" altLang="ko-KR"/>
              <a:t>)</a:t>
            </a:r>
            <a:r>
              <a:rPr lang="ko-KR" altLang="en-US"/>
              <a:t>을 통해 최대상태로 기능을 확인한다</a:t>
            </a:r>
            <a:r>
              <a:rPr lang="en-US" altLang="ko-KR"/>
              <a:t>.</a:t>
            </a:r>
          </a:p>
        </p:txBody>
      </p:sp>
      <p:sp>
        <p:nvSpPr>
          <p:cNvPr id="49154" name="제목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5-1. </a:t>
            </a:r>
            <a:r>
              <a:rPr lang="ko-KR" altLang="en-US"/>
              <a:t>최단 경로 찾기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89DD7E-7D37-7B82-47D7-2DB1873D6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1844824"/>
            <a:ext cx="174401" cy="2548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BE768B3-2B32-6C2D-9BD7-DC09E230B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947" y="3781351"/>
            <a:ext cx="2686050" cy="952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0DCB64-D487-B76B-5F04-0D9CCD3DC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348" y="2957438"/>
            <a:ext cx="2705100" cy="26003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C5FE885-F6AE-0B6B-351E-53D2601F6355}"/>
              </a:ext>
            </a:extLst>
          </p:cNvPr>
          <p:cNvSpPr/>
          <p:nvPr/>
        </p:nvSpPr>
        <p:spPr>
          <a:xfrm>
            <a:off x="971600" y="4581128"/>
            <a:ext cx="2952328" cy="2472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866C157-6C58-2DEC-E01F-1F1D18419F21}"/>
              </a:ext>
            </a:extLst>
          </p:cNvPr>
          <p:cNvSpPr/>
          <p:nvPr/>
        </p:nvSpPr>
        <p:spPr>
          <a:xfrm>
            <a:off x="4775734" y="5373216"/>
            <a:ext cx="2952328" cy="2472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2659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내용 개체 틀 4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-"/>
            </a:pPr>
            <a:r>
              <a:rPr lang="en-US" altLang="ko-KR"/>
              <a:t>‘</a:t>
            </a:r>
            <a:r>
              <a:rPr lang="ko-KR" altLang="en-US"/>
              <a:t>삼각지</a:t>
            </a:r>
            <a:r>
              <a:rPr lang="en-US" altLang="ko-KR"/>
              <a:t>’</a:t>
            </a:r>
            <a:r>
              <a:rPr lang="ko-KR" altLang="en-US"/>
              <a:t> 정점을 더블 클릭으로 선택하고 가중치는 기본으로 되어 있는 상태에서 </a:t>
            </a:r>
            <a:r>
              <a:rPr lang="en-US" altLang="ko-KR"/>
              <a:t>‘</a:t>
            </a:r>
            <a:r>
              <a:rPr lang="ko-KR" altLang="en-US"/>
              <a:t>문래</a:t>
            </a:r>
            <a:r>
              <a:rPr lang="en-US" altLang="ko-KR"/>
              <a:t>’</a:t>
            </a:r>
            <a:r>
              <a:rPr lang="ko-KR" altLang="en-US"/>
              <a:t> 정점을 선택한다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>
                <a:solidFill>
                  <a:schemeClr val="tx2"/>
                </a:solidFill>
              </a:rPr>
              <a:t>* </a:t>
            </a:r>
            <a:r>
              <a:rPr lang="ko-KR" altLang="en-US">
                <a:solidFill>
                  <a:schemeClr val="tx2"/>
                </a:solidFill>
              </a:rPr>
              <a:t>아래 그림과 같이 </a:t>
            </a:r>
            <a:r>
              <a:rPr lang="en-US" altLang="ko-KR">
                <a:solidFill>
                  <a:schemeClr val="tx2"/>
                </a:solidFill>
              </a:rPr>
              <a:t>9</a:t>
            </a:r>
            <a:r>
              <a:rPr lang="ko-KR" altLang="en-US">
                <a:solidFill>
                  <a:schemeClr val="tx2"/>
                </a:solidFill>
              </a:rPr>
              <a:t>에 경로 개수를 찾고 정상적으로 하이라이트 표시되었는지 확인한다</a:t>
            </a:r>
            <a:r>
              <a:rPr lang="en-US" altLang="ko-KR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49154" name="제목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5-1. </a:t>
            </a:r>
            <a:r>
              <a:rPr lang="ko-KR" altLang="en-US"/>
              <a:t>최단 경로 찾기 </a:t>
            </a:r>
            <a:r>
              <a:rPr lang="en-US" altLang="ko-KR"/>
              <a:t>(</a:t>
            </a:r>
            <a:r>
              <a:rPr lang="ko-KR" altLang="en-US"/>
              <a:t>기본 가중치</a:t>
            </a:r>
            <a:r>
              <a:rPr lang="en-US" altLang="ko-KR"/>
              <a:t>)</a:t>
            </a:r>
            <a:endParaRPr lang="ko-KR" altLang="en-US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EB8B047-A6AC-B1E0-03B1-7B97FA9B6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06" y="2289083"/>
            <a:ext cx="7578588" cy="383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77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내용 개체 틀 4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-"/>
            </a:pPr>
            <a:r>
              <a:rPr lang="en-US" altLang="ko-KR"/>
              <a:t>‘</a:t>
            </a:r>
            <a:r>
              <a:rPr lang="ko-KR" altLang="en-US"/>
              <a:t>삼각지</a:t>
            </a:r>
            <a:r>
              <a:rPr lang="en-US" altLang="ko-KR"/>
              <a:t>’</a:t>
            </a:r>
            <a:r>
              <a:rPr lang="ko-KR" altLang="en-US"/>
              <a:t> 정점을 더블 클릭으로 선택하고 가중치는 속성은 </a:t>
            </a:r>
            <a:r>
              <a:rPr lang="en-US" altLang="ko-KR"/>
              <a:t>‘elapsed_time’</a:t>
            </a:r>
            <a:r>
              <a:rPr lang="ko-KR" altLang="en-US"/>
              <a:t>으로 지정한 후 </a:t>
            </a:r>
            <a:br>
              <a:rPr lang="en-US" altLang="ko-KR"/>
            </a:br>
            <a:r>
              <a:rPr lang="en-US" altLang="ko-KR"/>
              <a:t>‘</a:t>
            </a:r>
            <a:r>
              <a:rPr lang="ko-KR" altLang="en-US"/>
              <a:t>문래</a:t>
            </a:r>
            <a:r>
              <a:rPr lang="en-US" altLang="ko-KR"/>
              <a:t>’</a:t>
            </a:r>
            <a:r>
              <a:rPr lang="ko-KR" altLang="en-US"/>
              <a:t> 정점을 더블 클릭하여 선택한다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>
                <a:solidFill>
                  <a:schemeClr val="tx2"/>
                </a:solidFill>
              </a:rPr>
              <a:t>* </a:t>
            </a:r>
            <a:r>
              <a:rPr lang="ko-KR" altLang="en-US">
                <a:solidFill>
                  <a:schemeClr val="tx2"/>
                </a:solidFill>
              </a:rPr>
              <a:t>아래 그림과 같이 </a:t>
            </a:r>
            <a:r>
              <a:rPr lang="en-US" altLang="ko-KR">
                <a:solidFill>
                  <a:schemeClr val="tx2"/>
                </a:solidFill>
              </a:rPr>
              <a:t>11</a:t>
            </a:r>
            <a:r>
              <a:rPr lang="ko-KR" altLang="en-US">
                <a:solidFill>
                  <a:schemeClr val="tx2"/>
                </a:solidFill>
              </a:rPr>
              <a:t>에 경로 개수를 찾고 정상적으로 하이라이트 표시되었는지 확인한다</a:t>
            </a:r>
            <a:r>
              <a:rPr lang="en-US" altLang="ko-KR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49154" name="제목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5-1. </a:t>
            </a:r>
            <a:r>
              <a:rPr lang="ko-KR" altLang="en-US"/>
              <a:t>최단 경로 찾기 </a:t>
            </a:r>
            <a:r>
              <a:rPr lang="en-US" altLang="ko-KR"/>
              <a:t>(</a:t>
            </a:r>
            <a:r>
              <a:rPr lang="ko-KR" altLang="en-US"/>
              <a:t>가중치 선택</a:t>
            </a:r>
            <a:r>
              <a:rPr lang="en-US" altLang="ko-KR"/>
              <a:t>)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55F64C-5898-8D7E-44AC-D4BD14FC3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091126"/>
            <a:ext cx="6732240" cy="371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854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내용 개체 틀 4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altLang="ko-KR"/>
              <a:t>- [3-3] </a:t>
            </a:r>
            <a:r>
              <a:rPr lang="ko-KR" altLang="en-US"/>
              <a:t>테스트에서 기능 확인 하였으므로</a:t>
            </a: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r>
              <a:rPr lang="en-US" altLang="ko-KR"/>
              <a:t>-        </a:t>
            </a:r>
            <a:r>
              <a:rPr lang="ko-KR" altLang="en-US"/>
              <a:t>버튼에 수행 시 디자인 편집기가 정상적으로 표시되는지 여부만 확인</a:t>
            </a:r>
            <a:r>
              <a:rPr lang="en-US" altLang="ko-KR"/>
              <a:t>.</a:t>
            </a:r>
          </a:p>
        </p:txBody>
      </p:sp>
      <p:sp>
        <p:nvSpPr>
          <p:cNvPr id="49154" name="제목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5-2. </a:t>
            </a:r>
            <a:r>
              <a:rPr lang="ko-KR" altLang="en-US"/>
              <a:t>디자인 편집</a:t>
            </a:r>
            <a:endParaRPr lang="ko-KR" altLang="en-US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3383F4A-46E9-BC15-A688-0F90A72E5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924944"/>
            <a:ext cx="2981325" cy="26574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6836032-C16C-D230-5BFF-C1944EB61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034" y="2963044"/>
            <a:ext cx="2962275" cy="26193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7A0BF71-1F06-546E-5D43-CE400E9C3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1484784"/>
            <a:ext cx="28575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1596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내용 개체 틀 4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-"/>
            </a:pPr>
            <a:r>
              <a:rPr lang="ko-KR" altLang="en-US" dirty="0"/>
              <a:t>왼쪽 빨간 버튼을 이용하여 특정 경로에 저장하여 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>
                <a:solidFill>
                  <a:schemeClr val="tx2"/>
                </a:solidFill>
              </a:rPr>
              <a:t>결과 확인 </a:t>
            </a:r>
            <a:r>
              <a:rPr lang="en-US" altLang="ko-KR" dirty="0">
                <a:solidFill>
                  <a:schemeClr val="tx2"/>
                </a:solidFill>
              </a:rPr>
              <a:t>: </a:t>
            </a:r>
            <a:r>
              <a:rPr lang="ko-KR" altLang="en-US" dirty="0">
                <a:solidFill>
                  <a:schemeClr val="tx2"/>
                </a:solidFill>
              </a:rPr>
              <a:t>전체화면이 정상적으로 </a:t>
            </a:r>
            <a:r>
              <a:rPr lang="en-US" altLang="ko-KR" dirty="0">
                <a:solidFill>
                  <a:schemeClr val="tx2"/>
                </a:solidFill>
              </a:rPr>
              <a:t>jpg</a:t>
            </a:r>
            <a:r>
              <a:rPr lang="ko-KR" altLang="en-US" dirty="0">
                <a:solidFill>
                  <a:schemeClr val="tx2"/>
                </a:solidFill>
              </a:rPr>
              <a:t>파일로 저장되는지 확인</a:t>
            </a:r>
            <a:endParaRPr lang="en-US" altLang="ko-KR" dirty="0">
              <a:solidFill>
                <a:schemeClr val="tx2"/>
              </a:solidFill>
            </a:endParaRPr>
          </a:p>
        </p:txBody>
      </p:sp>
      <p:sp>
        <p:nvSpPr>
          <p:cNvPr id="49154" name="제목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5-3. </a:t>
            </a:r>
            <a:r>
              <a:rPr lang="ko-KR" altLang="en-US" dirty="0" err="1"/>
              <a:t>캡쳐기능</a:t>
            </a: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0D16D0-0B47-944A-02E9-78ED5C89F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3" y="2276872"/>
            <a:ext cx="3240360" cy="13729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5539EAA-F582-E25A-A7DE-5C812B6CBB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884" y="2348880"/>
            <a:ext cx="4377563" cy="2905766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36235CC7-1F0D-42FA-DDEB-2F8F7009A3ED}"/>
              </a:ext>
            </a:extLst>
          </p:cNvPr>
          <p:cNvSpPr/>
          <p:nvPr/>
        </p:nvSpPr>
        <p:spPr>
          <a:xfrm>
            <a:off x="2794378" y="2814795"/>
            <a:ext cx="216024" cy="21602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30EC09C-0BAE-347E-8B57-50EB9C69E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3" y="4187730"/>
            <a:ext cx="3250241" cy="1683731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4ECE53E-81A0-A329-4386-52D800A453CB}"/>
              </a:ext>
            </a:extLst>
          </p:cNvPr>
          <p:cNvCxnSpPr>
            <a:cxnSpLocks/>
          </p:cNvCxnSpPr>
          <p:nvPr/>
        </p:nvCxnSpPr>
        <p:spPr>
          <a:xfrm>
            <a:off x="2159733" y="3789040"/>
            <a:ext cx="0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B3B6CAA-38CE-9B29-EDAC-DAC9F6CB62F6}"/>
              </a:ext>
            </a:extLst>
          </p:cNvPr>
          <p:cNvCxnSpPr/>
          <p:nvPr/>
        </p:nvCxnSpPr>
        <p:spPr>
          <a:xfrm>
            <a:off x="3861802" y="4725144"/>
            <a:ext cx="3501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2847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내용 개체 틀 4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-"/>
            </a:pPr>
            <a:r>
              <a:rPr lang="ko-KR" altLang="en-US"/>
              <a:t>아래에 빨간 네모박스로 표시된 아이콘을 실행 하여 현재  표시된 데이터를 </a:t>
            </a:r>
            <a:r>
              <a:rPr lang="en-US" altLang="ko-KR"/>
              <a:t>csv</a:t>
            </a:r>
            <a:r>
              <a:rPr lang="ko-KR" altLang="en-US"/>
              <a:t>로 내보내기 할 수 있다</a:t>
            </a:r>
            <a:r>
              <a:rPr lang="en-US" altLang="ko-KR"/>
              <a:t>.</a:t>
            </a:r>
          </a:p>
          <a:p>
            <a:pPr>
              <a:buFontTx/>
              <a:buChar char="-"/>
            </a:pPr>
            <a:r>
              <a:rPr lang="ko-KR" altLang="en-US"/>
              <a:t>폴더 및 파일이름을 입력 후 </a:t>
            </a:r>
            <a:r>
              <a:rPr lang="en-US" altLang="ko-KR"/>
              <a:t>OK </a:t>
            </a:r>
            <a:r>
              <a:rPr lang="ko-KR" altLang="en-US"/>
              <a:t>버튼을 클릭하면 </a:t>
            </a:r>
            <a:r>
              <a:rPr lang="en-US" altLang="ko-KR"/>
              <a:t>csv </a:t>
            </a:r>
            <a:r>
              <a:rPr lang="ko-KR" altLang="en-US"/>
              <a:t>파일이 생성된다</a:t>
            </a:r>
            <a:r>
              <a:rPr lang="en-US" altLang="ko-KR"/>
              <a:t>.</a:t>
            </a:r>
          </a:p>
          <a:p>
            <a:pPr>
              <a:buFontTx/>
              <a:buChar char="-"/>
            </a:pPr>
            <a:r>
              <a:rPr lang="ko-KR" altLang="en-US"/>
              <a:t>저장된 파일을 열어 </a:t>
            </a:r>
            <a:r>
              <a:rPr lang="en-US" altLang="ko-KR"/>
              <a:t>csv</a:t>
            </a:r>
            <a:r>
              <a:rPr lang="ko-KR" altLang="en-US"/>
              <a:t>가 정상적으로 저장되었는지 확인 한다</a:t>
            </a:r>
            <a:r>
              <a:rPr lang="en-US" altLang="ko-KR"/>
              <a:t>.</a:t>
            </a:r>
          </a:p>
        </p:txBody>
      </p:sp>
      <p:sp>
        <p:nvSpPr>
          <p:cNvPr id="49154" name="제목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5-4. CSV </a:t>
            </a:r>
            <a:r>
              <a:rPr lang="ko-KR" altLang="en-US"/>
              <a:t>내보내기 기능</a:t>
            </a:r>
            <a:endParaRPr lang="ko-KR" altLang="en-US" sz="14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C7DBF94-CE95-0FF3-8495-DB6F8AC1302C}"/>
              </a:ext>
            </a:extLst>
          </p:cNvPr>
          <p:cNvGrpSpPr/>
          <p:nvPr/>
        </p:nvGrpSpPr>
        <p:grpSpPr>
          <a:xfrm>
            <a:off x="611560" y="2003647"/>
            <a:ext cx="5418290" cy="4305673"/>
            <a:chOff x="611560" y="1700808"/>
            <a:chExt cx="5418290" cy="430567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F591E44-2302-22ED-06C2-B389595BB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560" y="1700808"/>
              <a:ext cx="5418290" cy="4305673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5CE74BD-A981-F3AD-0355-168A2F245674}"/>
                </a:ext>
              </a:extLst>
            </p:cNvPr>
            <p:cNvSpPr/>
            <p:nvPr/>
          </p:nvSpPr>
          <p:spPr>
            <a:xfrm>
              <a:off x="1403648" y="1772816"/>
              <a:ext cx="288032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9363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제목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시각화창</a:t>
            </a:r>
            <a:endParaRPr lang="ko-KR" altLang="en-US" sz="1400" dirty="0"/>
          </a:p>
        </p:txBody>
      </p:sp>
      <p:sp>
        <p:nvSpPr>
          <p:cNvPr id="49156" name="내용 개체 틀 4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연결된 </a:t>
            </a:r>
            <a:r>
              <a:rPr lang="en-US" altLang="ko-KR" dirty="0"/>
              <a:t>neo4j Database</a:t>
            </a:r>
            <a:r>
              <a:rPr lang="ko-KR" altLang="en-US" dirty="0"/>
              <a:t>를 통하여 시각화창 관련 사항을 테스트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시각화창은 질의창에서 </a:t>
            </a:r>
            <a:r>
              <a:rPr lang="en-US" altLang="ko-KR" dirty="0"/>
              <a:t>GQL </a:t>
            </a:r>
            <a:r>
              <a:rPr lang="ko-KR" altLang="en-US" dirty="0"/>
              <a:t>실행 기능들에 의해 활성화 되면 전체적인 화면은 아래와 같습니다</a:t>
            </a:r>
            <a:r>
              <a:rPr lang="en-US" altLang="ko-KR" dirty="0"/>
              <a:t>.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참조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활성화되지 않은 기능들은 순차적으로 </a:t>
            </a:r>
            <a:r>
              <a:rPr lang="en-US" altLang="ko-KR" dirty="0">
                <a:solidFill>
                  <a:srgbClr val="FF0000"/>
                </a:solidFill>
              </a:rPr>
              <a:t>Context </a:t>
            </a:r>
            <a:r>
              <a:rPr lang="ko-KR" altLang="en-US" dirty="0">
                <a:solidFill>
                  <a:srgbClr val="FF0000"/>
                </a:solidFill>
              </a:rPr>
              <a:t>메뉴가 변경 된다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31B7C7-C61F-EE2F-66E0-4A814613A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09055"/>
            <a:ext cx="8229600" cy="411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056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내용 개체 틀 4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-"/>
            </a:pPr>
            <a:r>
              <a:rPr lang="en-US" altLang="ko-KR" dirty="0"/>
              <a:t>‘Match (n)-&gt;[r]-&gt;(r) return </a:t>
            </a:r>
            <a:r>
              <a:rPr lang="en-US" altLang="ko-KR" dirty="0" err="1"/>
              <a:t>n,r,m</a:t>
            </a:r>
            <a:r>
              <a:rPr lang="en-US" altLang="ko-KR" dirty="0"/>
              <a:t>’ </a:t>
            </a:r>
            <a:r>
              <a:rPr lang="ko-KR" altLang="en-US" dirty="0"/>
              <a:t>쿼리를 실행하여 전체 </a:t>
            </a:r>
            <a:r>
              <a:rPr lang="en-US" altLang="ko-KR" dirty="0"/>
              <a:t>Node</a:t>
            </a:r>
            <a:r>
              <a:rPr lang="ko-KR" altLang="en-US" dirty="0"/>
              <a:t>들이 겹치지 않고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정상적으로  출력되는지 확인 합니다</a:t>
            </a:r>
            <a:r>
              <a:rPr lang="en-US" altLang="ko-KR" dirty="0"/>
              <a:t>. (</a:t>
            </a:r>
            <a:r>
              <a:rPr lang="ko-KR" altLang="en-US" dirty="0"/>
              <a:t>스크롤을 통해 전체적인 화면을 확인 합니다</a:t>
            </a:r>
            <a:r>
              <a:rPr lang="en-US" altLang="ko-KR" dirty="0"/>
              <a:t>.)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9154" name="제목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1-1. GQL </a:t>
            </a:r>
            <a:r>
              <a:rPr lang="ko-KR" altLang="en-US" dirty="0"/>
              <a:t>편집기 열기</a:t>
            </a: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C140F7-966A-D72C-5C27-27BFFD102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628800"/>
            <a:ext cx="5549320" cy="471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98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내용 개체 틀 4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-"/>
            </a:pPr>
            <a:r>
              <a:rPr lang="ko-KR" altLang="en-US" dirty="0"/>
              <a:t>빨간 원으로 표시된 그리드 버튼을 통해 그리드 </a:t>
            </a:r>
            <a:r>
              <a:rPr lang="en-US" altLang="ko-KR" dirty="0"/>
              <a:t>Data</a:t>
            </a:r>
            <a:r>
              <a:rPr lang="ko-KR" altLang="en-US" dirty="0"/>
              <a:t>를 확인하고 </a:t>
            </a:r>
            <a:r>
              <a:rPr lang="en-US" altLang="ko-KR" dirty="0"/>
              <a:t>257</a:t>
            </a:r>
            <a:r>
              <a:rPr lang="ko-KR" altLang="en-US" dirty="0"/>
              <a:t>건에 </a:t>
            </a:r>
            <a:r>
              <a:rPr lang="en-US" altLang="ko-KR" dirty="0"/>
              <a:t>Data</a:t>
            </a:r>
            <a:r>
              <a:rPr lang="ko-KR" altLang="en-US" dirty="0"/>
              <a:t>가 정상적으로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표시되는지 확인 합니다</a:t>
            </a:r>
            <a:r>
              <a:rPr lang="en-US" altLang="ko-KR" dirty="0"/>
              <a:t>.</a:t>
            </a:r>
          </a:p>
        </p:txBody>
      </p:sp>
      <p:sp>
        <p:nvSpPr>
          <p:cNvPr id="49154" name="제목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1-2. </a:t>
            </a:r>
            <a:r>
              <a:rPr lang="ko-KR" altLang="en-US" dirty="0"/>
              <a:t>그리드 </a:t>
            </a:r>
            <a:r>
              <a:rPr lang="en-US" altLang="ko-KR" dirty="0"/>
              <a:t>Data </a:t>
            </a:r>
            <a:r>
              <a:rPr lang="ko-KR" altLang="en-US" dirty="0"/>
              <a:t>출력확인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A33649-23EF-9518-DE63-6DDD5F85B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42" y="2204864"/>
            <a:ext cx="8174515" cy="11437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6D748EF-9FA4-B30E-4597-A88C5EA2A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42" y="3824033"/>
            <a:ext cx="8229600" cy="135343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BC34AEF-1BF9-974F-6CF2-3BD5601E55E5}"/>
              </a:ext>
            </a:extLst>
          </p:cNvPr>
          <p:cNvSpPr/>
          <p:nvPr/>
        </p:nvSpPr>
        <p:spPr>
          <a:xfrm>
            <a:off x="3779912" y="3132599"/>
            <a:ext cx="1728192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r>
              <a:rPr lang="en-US" altLang="ko-KR" sz="6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endParaRPr lang="ko-KR" altLang="en-US" sz="6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E5D7BFF-684F-B680-29A8-6512E21C3D96}"/>
              </a:ext>
            </a:extLst>
          </p:cNvPr>
          <p:cNvSpPr/>
          <p:nvPr/>
        </p:nvSpPr>
        <p:spPr>
          <a:xfrm>
            <a:off x="484742" y="3033967"/>
            <a:ext cx="144017" cy="39503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0268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C784236-1DCE-7A8C-325F-E5B10D91D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50" y="1705385"/>
            <a:ext cx="8047698" cy="1921132"/>
          </a:xfrm>
          <a:prstGeom prst="rect">
            <a:avLst/>
          </a:prstGeom>
        </p:spPr>
      </p:pic>
      <p:sp>
        <p:nvSpPr>
          <p:cNvPr id="49156" name="내용 개체 틀 4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-"/>
            </a:pPr>
            <a:r>
              <a:rPr lang="ko-KR" altLang="en-US" dirty="0"/>
              <a:t>빨간 원으로 표시된 텍스트 버튼을 통해 텍스트 </a:t>
            </a:r>
            <a:r>
              <a:rPr lang="en-US" altLang="ko-KR" dirty="0"/>
              <a:t>Data</a:t>
            </a:r>
            <a:r>
              <a:rPr lang="ko-KR" altLang="en-US" dirty="0"/>
              <a:t>를 확인하고 </a:t>
            </a:r>
            <a:r>
              <a:rPr lang="en-US" altLang="ko-KR" dirty="0"/>
              <a:t>n</a:t>
            </a:r>
            <a:r>
              <a:rPr lang="ko-KR" altLang="en-US" dirty="0"/>
              <a:t>에 </a:t>
            </a:r>
            <a:r>
              <a:rPr lang="en-US" altLang="ko-KR" dirty="0"/>
              <a:t>id 168</a:t>
            </a:r>
            <a:r>
              <a:rPr lang="ko-KR" altLang="en-US" dirty="0"/>
              <a:t>데이터까지 정상적으로 </a:t>
            </a:r>
            <a:r>
              <a:rPr lang="en-US" altLang="ko-KR" dirty="0"/>
              <a:t>Data</a:t>
            </a:r>
            <a:r>
              <a:rPr lang="ko-KR" altLang="en-US" dirty="0"/>
              <a:t>가 표시되는지 확인합니다</a:t>
            </a:r>
            <a:r>
              <a:rPr lang="en-US" altLang="ko-KR" dirty="0"/>
              <a:t>.</a:t>
            </a:r>
          </a:p>
        </p:txBody>
      </p:sp>
      <p:sp>
        <p:nvSpPr>
          <p:cNvPr id="49154" name="제목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1-3. </a:t>
            </a:r>
            <a:r>
              <a:rPr lang="ko-KR" altLang="en-US" dirty="0"/>
              <a:t>텍스트 </a:t>
            </a:r>
            <a:r>
              <a:rPr lang="en-US" altLang="ko-KR" dirty="0"/>
              <a:t>Data </a:t>
            </a:r>
            <a:r>
              <a:rPr lang="ko-KR" altLang="en-US" dirty="0"/>
              <a:t>출력확인</a:t>
            </a:r>
            <a:endParaRPr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BC34AEF-1BF9-974F-6CF2-3BD5601E55E5}"/>
              </a:ext>
            </a:extLst>
          </p:cNvPr>
          <p:cNvSpPr/>
          <p:nvPr/>
        </p:nvSpPr>
        <p:spPr>
          <a:xfrm>
            <a:off x="3779912" y="3645024"/>
            <a:ext cx="1728192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r>
              <a:rPr lang="en-US" altLang="ko-KR" sz="6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endParaRPr lang="ko-KR" altLang="en-US" sz="6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E5D7BFF-684F-B680-29A8-6512E21C3D96}"/>
              </a:ext>
            </a:extLst>
          </p:cNvPr>
          <p:cNvSpPr/>
          <p:nvPr/>
        </p:nvSpPr>
        <p:spPr>
          <a:xfrm>
            <a:off x="539552" y="2875338"/>
            <a:ext cx="216024" cy="51664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7A2A8A-70C1-DFEB-D65F-81F263C73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45" y="4672493"/>
            <a:ext cx="8425796" cy="96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642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내용 개체 틀 4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altLang="ko-KR"/>
              <a:t>- </a:t>
            </a:r>
            <a:r>
              <a:rPr lang="ko-KR" altLang="en-US"/>
              <a:t>시각화 창에서 빨간 색 </a:t>
            </a:r>
            <a:r>
              <a:rPr lang="en-US" altLang="ko-KR"/>
              <a:t>Value </a:t>
            </a:r>
            <a:r>
              <a:rPr lang="ko-KR" altLang="en-US"/>
              <a:t>버튼 눌러 </a:t>
            </a:r>
            <a:r>
              <a:rPr lang="en-US" altLang="ko-KR"/>
              <a:t>Value </a:t>
            </a:r>
            <a:r>
              <a:rPr lang="ko-KR" altLang="en-US"/>
              <a:t>창을 활성화 한다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ko-KR" altLang="en-US">
                <a:solidFill>
                  <a:schemeClr val="tx2"/>
                </a:solidFill>
              </a:rPr>
              <a:t>결과 </a:t>
            </a:r>
            <a:r>
              <a:rPr lang="ko-KR" altLang="en-US" dirty="0">
                <a:solidFill>
                  <a:schemeClr val="tx2"/>
                </a:solidFill>
              </a:rPr>
              <a:t>확인 </a:t>
            </a:r>
            <a:r>
              <a:rPr lang="en-US" altLang="ko-KR">
                <a:solidFill>
                  <a:schemeClr val="tx2"/>
                </a:solidFill>
              </a:rPr>
              <a:t>: Node</a:t>
            </a:r>
            <a:r>
              <a:rPr lang="ko-KR" altLang="en-US">
                <a:solidFill>
                  <a:schemeClr val="tx2"/>
                </a:solidFill>
              </a:rPr>
              <a:t>를 선택하여 </a:t>
            </a:r>
            <a:r>
              <a:rPr lang="en-US" altLang="ko-KR">
                <a:solidFill>
                  <a:schemeClr val="tx2"/>
                </a:solidFill>
              </a:rPr>
              <a:t>Node </a:t>
            </a:r>
            <a:r>
              <a:rPr lang="ko-KR" altLang="en-US">
                <a:solidFill>
                  <a:schemeClr val="tx2"/>
                </a:solidFill>
              </a:rPr>
              <a:t>정보가 정상적으로 출력되는지 확인한다</a:t>
            </a:r>
            <a:r>
              <a:rPr lang="en-US" altLang="ko-KR">
                <a:solidFill>
                  <a:schemeClr val="tx2"/>
                </a:solidFill>
              </a:rPr>
              <a:t>.</a:t>
            </a:r>
            <a:endParaRPr lang="en-US" altLang="ko-KR" dirty="0">
              <a:solidFill>
                <a:schemeClr val="tx2"/>
              </a:solidFill>
            </a:endParaRPr>
          </a:p>
        </p:txBody>
      </p:sp>
      <p:sp>
        <p:nvSpPr>
          <p:cNvPr id="49154" name="제목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1-4. Node </a:t>
            </a:r>
            <a:r>
              <a:rPr lang="ko-KR" altLang="en-US" dirty="0"/>
              <a:t>선택 시 상제 정보 확인</a:t>
            </a:r>
            <a:endParaRPr lang="ko-KR" altLang="en-US" sz="14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05D9C98-0145-78D2-FE63-DB02E073EFAB}"/>
              </a:ext>
            </a:extLst>
          </p:cNvPr>
          <p:cNvGrpSpPr/>
          <p:nvPr/>
        </p:nvGrpSpPr>
        <p:grpSpPr>
          <a:xfrm>
            <a:off x="457200" y="1735679"/>
            <a:ext cx="7524328" cy="4390484"/>
            <a:chOff x="457200" y="1735679"/>
            <a:chExt cx="7524328" cy="439048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9B7629A-CA6D-9D04-4D0F-E39F41F9F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" y="1735679"/>
              <a:ext cx="7524328" cy="4390484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ADA1445-3FF5-3B3C-9D29-54E807DF78B1}"/>
                </a:ext>
              </a:extLst>
            </p:cNvPr>
            <p:cNvSpPr/>
            <p:nvPr/>
          </p:nvSpPr>
          <p:spPr>
            <a:xfrm>
              <a:off x="2987824" y="1844824"/>
              <a:ext cx="216024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3736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내용 개체 틀 4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altLang="ko-KR"/>
              <a:t>- </a:t>
            </a:r>
            <a:r>
              <a:rPr lang="ko-KR" altLang="en-US"/>
              <a:t>시각화 창에서 빨간 색 </a:t>
            </a:r>
            <a:r>
              <a:rPr lang="en-US" altLang="ko-KR"/>
              <a:t>Value </a:t>
            </a:r>
            <a:r>
              <a:rPr lang="ko-KR" altLang="en-US"/>
              <a:t>버튼 눌러 </a:t>
            </a:r>
            <a:r>
              <a:rPr lang="en-US" altLang="ko-KR"/>
              <a:t>Value </a:t>
            </a:r>
            <a:r>
              <a:rPr lang="ko-KR" altLang="en-US"/>
              <a:t>창을 활성화 한다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ko-KR" altLang="en-US">
                <a:solidFill>
                  <a:schemeClr val="tx2"/>
                </a:solidFill>
              </a:rPr>
              <a:t>결과 확인 </a:t>
            </a:r>
            <a:r>
              <a:rPr lang="en-US" altLang="ko-KR">
                <a:solidFill>
                  <a:schemeClr val="tx2"/>
                </a:solidFill>
              </a:rPr>
              <a:t>: Edge</a:t>
            </a:r>
            <a:r>
              <a:rPr lang="ko-KR" altLang="en-US">
                <a:solidFill>
                  <a:schemeClr val="tx2"/>
                </a:solidFill>
              </a:rPr>
              <a:t>를 선택하여 </a:t>
            </a:r>
            <a:r>
              <a:rPr lang="en-US" altLang="ko-KR">
                <a:solidFill>
                  <a:schemeClr val="tx2"/>
                </a:solidFill>
              </a:rPr>
              <a:t>Edge </a:t>
            </a:r>
            <a:r>
              <a:rPr lang="ko-KR" altLang="en-US">
                <a:solidFill>
                  <a:schemeClr val="tx2"/>
                </a:solidFill>
              </a:rPr>
              <a:t>정보가 정상적으로 출력되는지 확인한다</a:t>
            </a:r>
            <a:r>
              <a:rPr lang="en-US" altLang="ko-KR">
                <a:solidFill>
                  <a:schemeClr val="tx2"/>
                </a:solidFill>
              </a:rPr>
              <a:t>.</a:t>
            </a:r>
            <a:endParaRPr lang="en-US" altLang="ko-KR" dirty="0">
              <a:solidFill>
                <a:schemeClr val="tx2"/>
              </a:solidFill>
            </a:endParaRPr>
          </a:p>
        </p:txBody>
      </p:sp>
      <p:sp>
        <p:nvSpPr>
          <p:cNvPr id="49154" name="제목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1-5. Edge </a:t>
            </a:r>
            <a:r>
              <a:rPr lang="ko-KR" altLang="en-US" dirty="0"/>
              <a:t>선택 시 상제 정보 확인</a:t>
            </a:r>
            <a:endParaRPr lang="ko-KR" altLang="en-US" sz="1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A047B2D-6770-796D-1D1B-A539F1640206}"/>
              </a:ext>
            </a:extLst>
          </p:cNvPr>
          <p:cNvGrpSpPr/>
          <p:nvPr/>
        </p:nvGrpSpPr>
        <p:grpSpPr>
          <a:xfrm>
            <a:off x="539552" y="1844824"/>
            <a:ext cx="6145163" cy="4107686"/>
            <a:chOff x="539552" y="1844824"/>
            <a:chExt cx="6145163" cy="410768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2330830-9D3F-9EB9-9B7F-2DC1DDE4A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1844824"/>
              <a:ext cx="6145163" cy="4107686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4F94D7C-14C4-C312-D18F-2D09F7F728F0}"/>
                </a:ext>
              </a:extLst>
            </p:cNvPr>
            <p:cNvSpPr/>
            <p:nvPr/>
          </p:nvSpPr>
          <p:spPr>
            <a:xfrm>
              <a:off x="3203848" y="1988840"/>
              <a:ext cx="216024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4894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내용 개체 틀 4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-"/>
            </a:pPr>
            <a:r>
              <a:rPr lang="ko-KR" altLang="en-US" dirty="0"/>
              <a:t>시각화창에서 </a:t>
            </a:r>
            <a:r>
              <a:rPr lang="en-US" altLang="ko-KR" dirty="0"/>
              <a:t>Node</a:t>
            </a:r>
            <a:r>
              <a:rPr lang="ko-KR" altLang="en-US" dirty="0"/>
              <a:t>를 더블 클릭하여 선택하면 아래 그림과 같이 선택한 </a:t>
            </a:r>
            <a:r>
              <a:rPr lang="en-US" altLang="ko-KR" dirty="0"/>
              <a:t>Node</a:t>
            </a:r>
            <a:r>
              <a:rPr lang="ko-KR" altLang="en-US" dirty="0"/>
              <a:t>에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빨간색 원으로 표시되는지 확인한다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ko-KR" altLang="en-US" dirty="0"/>
              <a:t>이후 다른 곳을 클릭</a:t>
            </a:r>
            <a:r>
              <a:rPr lang="en-US" altLang="ko-KR" dirty="0"/>
              <a:t>(</a:t>
            </a:r>
            <a:r>
              <a:rPr lang="ko-KR" altLang="en-US" dirty="0"/>
              <a:t>빈 화면</a:t>
            </a:r>
            <a:r>
              <a:rPr lang="en-US" altLang="ko-KR" dirty="0"/>
              <a:t>, Node,</a:t>
            </a:r>
            <a:r>
              <a:rPr lang="ko-KR" altLang="en-US" dirty="0"/>
              <a:t> </a:t>
            </a:r>
            <a:r>
              <a:rPr lang="en-US" altLang="ko-KR" dirty="0"/>
              <a:t>Edge, </a:t>
            </a:r>
            <a:r>
              <a:rPr lang="ko-KR" altLang="en-US" dirty="0"/>
              <a:t>다른 </a:t>
            </a:r>
            <a:r>
              <a:rPr lang="en-US" altLang="ko-KR" dirty="0"/>
              <a:t>Node </a:t>
            </a:r>
            <a:r>
              <a:rPr lang="ko-KR" altLang="en-US" dirty="0"/>
              <a:t>더블클릭 선택</a:t>
            </a:r>
            <a:r>
              <a:rPr lang="en-US" altLang="ko-KR" dirty="0"/>
              <a:t>)</a:t>
            </a:r>
            <a:r>
              <a:rPr lang="ko-KR" altLang="en-US" dirty="0"/>
              <a:t>시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빨간색 원이 해지되는지 확인한다</a:t>
            </a:r>
            <a:r>
              <a:rPr lang="en-US" altLang="ko-KR" dirty="0"/>
              <a:t>.</a:t>
            </a:r>
          </a:p>
        </p:txBody>
      </p:sp>
      <p:sp>
        <p:nvSpPr>
          <p:cNvPr id="49154" name="제목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1-6. Node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마우스 더블클릭 시 선택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해제 확인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BC6467-1BA3-44F0-F927-A699F9283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227894"/>
            <a:ext cx="4199756" cy="357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11005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4045299AFDCA045855F8344FFFCB4B4" ma:contentTypeVersion="0" ma:contentTypeDescription="새 문서를 만듭니다." ma:contentTypeScope="" ma:versionID="48340f7fc8974c11d41f573f4a5aa434">
  <xsd:schema xmlns:xsd="http://www.w3.org/2001/XMLSchema" xmlns:p="http://schemas.microsoft.com/office/2006/metadata/properties" targetNamespace="http://schemas.microsoft.com/office/2006/metadata/properties" ma:root="true" ma:fieldsID="6d1ee5c80bf69a1ee28e268965e8a726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 ma:readOnly="true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BE7663C-9F19-41FD-9D3F-084CE93354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2930EFD6-240A-4E79-92AB-0E3FAF99B1B1}">
  <ds:schemaRefs>
    <ds:schemaRef ds:uri="http://purl.org/dc/dcmitype/"/>
    <ds:schemaRef ds:uri="http://purl.org/dc/terms/"/>
    <ds:schemaRef ds:uri="http://schemas.microsoft.com/office/2006/documentManagement/types"/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90F850F-1707-4042-B785-91620C10ADD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88834</TotalTime>
  <Words>1029</Words>
  <Application>Microsoft Office PowerPoint</Application>
  <PresentationFormat>화면 슬라이드 쇼(4:3)</PresentationFormat>
  <Paragraphs>116</Paragraphs>
  <Slides>29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맑은 고딕</vt:lpstr>
      <vt:lpstr>굴림</vt:lpstr>
      <vt:lpstr>나눔고딕</vt:lpstr>
      <vt:lpstr>Arial</vt:lpstr>
      <vt:lpstr>디자인 사용자 지정</vt:lpstr>
      <vt:lpstr>Office 테마</vt:lpstr>
      <vt:lpstr>PowerPoint 프레젠테이션</vt:lpstr>
      <vt:lpstr>전체 UI </vt:lpstr>
      <vt:lpstr>시각화창</vt:lpstr>
      <vt:lpstr>1-1. GQL 편집기 열기</vt:lpstr>
      <vt:lpstr>1-2. 그리드 Data 출력확인</vt:lpstr>
      <vt:lpstr>1-3. 텍스트 Data 출력확인</vt:lpstr>
      <vt:lpstr>1-4. Node 선택 시 상제 정보 확인</vt:lpstr>
      <vt:lpstr>1-5. Edge 선택 시 상제 정보 확인</vt:lpstr>
      <vt:lpstr>1-6. Node 마우스 더블클릭 시 선택/해제 확인</vt:lpstr>
      <vt:lpstr>2-1. 미니맵 펼치기</vt:lpstr>
      <vt:lpstr>2-2. 시각화 창에서 Node 이동 시 미니맵 변경 여부</vt:lpstr>
      <vt:lpstr>2-3. 확대/축소 확인</vt:lpstr>
      <vt:lpstr>2-4. 미니맵 현재 포인트 표시 및 이동</vt:lpstr>
      <vt:lpstr>2-5. 미니맵 닫기</vt:lpstr>
      <vt:lpstr>3-1. 하이라이트 (Highlight)</vt:lpstr>
      <vt:lpstr>3-2. 시각화 결과 수정</vt:lpstr>
      <vt:lpstr>3-3. 디자인 편집</vt:lpstr>
      <vt:lpstr>4. Layout 정렬기능</vt:lpstr>
      <vt:lpstr>4-1. Horizontal Tree</vt:lpstr>
      <vt:lpstr>4-2. Vertical Tree</vt:lpstr>
      <vt:lpstr>4-3. Grid</vt:lpstr>
      <vt:lpstr>4-4. Circle</vt:lpstr>
      <vt:lpstr>4-5. Spring</vt:lpstr>
      <vt:lpstr>5-1. 최단 경로 찾기</vt:lpstr>
      <vt:lpstr>5-1. 최단 경로 찾기 (기본 가중치)</vt:lpstr>
      <vt:lpstr>5-1. 최단 경로 찾기 (가중치 선택)</vt:lpstr>
      <vt:lpstr>5-2. 디자인 편집</vt:lpstr>
      <vt:lpstr>5-3. 캡쳐기능</vt:lpstr>
      <vt:lpstr>5-4. CSV 내보내기 기능</vt:lpstr>
    </vt:vector>
  </TitlesOfParts>
  <Company>incom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정병주</dc:creator>
  <cp:lastModifiedBy>서태환(teddy.seo)</cp:lastModifiedBy>
  <cp:revision>2028</cp:revision>
  <dcterms:created xsi:type="dcterms:W3CDTF">2007-04-17T12:18:50Z</dcterms:created>
  <dcterms:modified xsi:type="dcterms:W3CDTF">2024-09-13T03:39:01Z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0x01010094045299AFDCA045855F8344FFFCB4B4</vt:lpwstr>
  </property>
</Properties>
</file>